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73" r:id="rId14"/>
    <p:sldId id="269" r:id="rId15"/>
    <p:sldId id="270" r:id="rId16"/>
    <p:sldId id="271" r:id="rId17"/>
    <p:sldId id="272" r:id="rId18"/>
    <p:sldId id="268" r:id="rId19"/>
    <p:sldId id="274" r:id="rId20"/>
    <p:sldId id="275" r:id="rId21"/>
  </p:sldIdLst>
  <p:sldSz cx="18288000" cy="10287000"/>
  <p:notesSz cx="6858000" cy="9144000"/>
  <p:embeddedFontLst>
    <p:embeddedFont>
      <p:font typeface="Anton" pitchFamily="2" charset="0"/>
      <p:regular r:id="rId22"/>
    </p:embeddedFont>
    <p:embeddedFont>
      <p:font typeface="Canva Sans Bold" panose="020B0604020202020204" charset="0"/>
      <p:regular r:id="rId23"/>
      <p:bold r:id="rId24"/>
    </p:embeddedFont>
    <p:embeddedFont>
      <p:font typeface="Garet Bold" panose="020B0604020202020204" charset="0"/>
      <p:regular r:id="rId25"/>
      <p:bold r:id="rId26"/>
    </p:embeddedFont>
    <p:embeddedFont>
      <p:font typeface="Garet ExtraBold" panose="020B0604020202020204" charset="0"/>
      <p:regular r:id="rId27"/>
      <p:bold r:id="rId28"/>
    </p:embeddedFont>
    <p:embeddedFont>
      <p:font typeface="Garet Ultra-Bold" panose="020B0604020202020204" charset="0"/>
      <p:regular r:id="rId29"/>
      <p:bold r:id="rId30"/>
    </p:embeddedFont>
    <p:embeddedFont>
      <p:font typeface="Glacial Indifference" panose="020B0604020202020204" charset="0"/>
      <p:regular r:id="rId31"/>
    </p:embeddedFont>
    <p:embeddedFont>
      <p:font typeface="Montserrat Bold" panose="020B0604020202020204" charset="0"/>
      <p:regular r:id="rId32"/>
      <p:bold r:id="rId33"/>
    </p:embeddedFont>
    <p:embeddedFont>
      <p:font typeface="Montserrat Semi-Bold" panose="020B0604020202020204" charset="0"/>
      <p:regular r:id="rId34"/>
      <p:bold r:id="rId35"/>
    </p:embeddedFont>
    <p:embeddedFont>
      <p:font typeface="Montserrat Semi-Bold Italics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93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950096" y="1350852"/>
            <a:ext cx="6788052" cy="6788052"/>
          </a:xfrm>
          <a:custGeom>
            <a:avLst/>
            <a:gdLst/>
            <a:ahLst/>
            <a:cxnLst/>
            <a:rect l="l" t="t" r="r" b="b"/>
            <a:pathLst>
              <a:path w="6788052" h="6788052">
                <a:moveTo>
                  <a:pt x="0" y="0"/>
                </a:moveTo>
                <a:lnTo>
                  <a:pt x="6788052" y="0"/>
                </a:lnTo>
                <a:lnTo>
                  <a:pt x="6788052" y="6788052"/>
                </a:lnTo>
                <a:lnTo>
                  <a:pt x="0" y="678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2700000">
            <a:off x="1518000" y="1826059"/>
            <a:ext cx="5652245" cy="5837638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84284" y="810097"/>
            <a:ext cx="7175016" cy="4458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659"/>
              </a:lnSpc>
            </a:pPr>
            <a:r>
              <a:rPr lang="en-US" sz="10599" dirty="0">
                <a:solidFill>
                  <a:srgbClr val="040404"/>
                </a:solidFill>
                <a:latin typeface="Garet ExtraBold"/>
              </a:rPr>
              <a:t>FINAL PROJECT REPORT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9316" y="5529664"/>
            <a:ext cx="8359984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4"/>
              </a:lnSpc>
            </a:pPr>
            <a:r>
              <a:rPr lang="en-US" sz="3299" dirty="0">
                <a:solidFill>
                  <a:srgbClr val="4F826F"/>
                </a:solidFill>
                <a:latin typeface="Montserrat Semi-Bold Italics"/>
              </a:rPr>
              <a:t> Fundamentals of  Programming</a:t>
            </a:r>
          </a:p>
        </p:txBody>
      </p:sp>
      <p:sp>
        <p:nvSpPr>
          <p:cNvPr id="13" name="Freeform 13"/>
          <p:cNvSpPr/>
          <p:nvPr/>
        </p:nvSpPr>
        <p:spPr>
          <a:xfrm rot="2700000">
            <a:off x="999131" y="330689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700000">
            <a:off x="6608952" y="7178508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700000">
            <a:off x="569304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700000">
            <a:off x="7890295" y="6195322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C1C37642-4DF5-3421-87D1-47099FBBA861}"/>
              </a:ext>
            </a:extLst>
          </p:cNvPr>
          <p:cNvSpPr/>
          <p:nvPr/>
        </p:nvSpPr>
        <p:spPr>
          <a:xfrm rot="2700000">
            <a:off x="415928" y="1997191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198E3D87-656E-292F-30D0-5DE71ADF7710}"/>
              </a:ext>
            </a:extLst>
          </p:cNvPr>
          <p:cNvSpPr txBox="1"/>
          <p:nvPr/>
        </p:nvSpPr>
        <p:spPr>
          <a:xfrm>
            <a:off x="8791298" y="6379157"/>
            <a:ext cx="83599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4"/>
              </a:lnSpc>
            </a:pPr>
            <a:r>
              <a:rPr lang="en-US" sz="3299" dirty="0">
                <a:solidFill>
                  <a:srgbClr val="4F826F"/>
                </a:solidFill>
                <a:latin typeface="Montserrat Semi-Bold Italics"/>
              </a:rPr>
              <a:t>Presented by :</a:t>
            </a:r>
          </a:p>
          <a:p>
            <a:pPr algn="r">
              <a:lnSpc>
                <a:spcPts val="3464"/>
              </a:lnSpc>
            </a:pPr>
            <a:r>
              <a:rPr lang="en-US" sz="3299" dirty="0">
                <a:solidFill>
                  <a:srgbClr val="4F826F"/>
                </a:solidFill>
                <a:latin typeface="Montserrat Semi-Bold Italics"/>
              </a:rPr>
              <a:t>Group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92A26-76EE-8C44-DDA8-EF79F278D9CE}"/>
              </a:ext>
            </a:extLst>
          </p:cNvPr>
          <p:cNvSpPr txBox="1"/>
          <p:nvPr/>
        </p:nvSpPr>
        <p:spPr>
          <a:xfrm>
            <a:off x="13671792" y="7753252"/>
            <a:ext cx="4844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Prerna </a:t>
            </a:r>
            <a:r>
              <a:rPr lang="en-CA" sz="2000" b="1" dirty="0" err="1">
                <a:latin typeface="Garet Bold" panose="020B0604020202020204" charset="0"/>
                <a:cs typeface="Times New Roman" panose="02020603050405020304" pitchFamily="18" charset="0"/>
              </a:rPr>
              <a:t>Kapani</a:t>
            </a:r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 – 8984047</a:t>
            </a:r>
          </a:p>
          <a:p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Sneha Patel – 8962629</a:t>
            </a:r>
          </a:p>
          <a:p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Falgun Parikh – 8994929</a:t>
            </a:r>
          </a:p>
          <a:p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Kina – 8850437</a:t>
            </a:r>
          </a:p>
          <a:p>
            <a:r>
              <a:rPr lang="en-CA" sz="2000" b="1" dirty="0" err="1">
                <a:latin typeface="Garet Bold" panose="020B0604020202020204" charset="0"/>
                <a:cs typeface="Times New Roman" panose="02020603050405020304" pitchFamily="18" charset="0"/>
              </a:rPr>
              <a:t>Nitigya</a:t>
            </a:r>
            <a:r>
              <a:rPr lang="en-CA" sz="2000" b="1" dirty="0">
                <a:latin typeface="Garet Bold" panose="020B0604020202020204" charset="0"/>
                <a:cs typeface="Times New Roman" panose="02020603050405020304" pitchFamily="18" charset="0"/>
              </a:rPr>
              <a:t> Vasudev - 8977453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191119" y="2000539"/>
            <a:ext cx="7828634" cy="5703942"/>
          </a:xfrm>
          <a:custGeom>
            <a:avLst/>
            <a:gdLst/>
            <a:ahLst/>
            <a:cxnLst/>
            <a:rect l="l" t="t" r="r" b="b"/>
            <a:pathLst>
              <a:path w="7828634" h="5703942">
                <a:moveTo>
                  <a:pt x="0" y="0"/>
                </a:moveTo>
                <a:lnTo>
                  <a:pt x="7828634" y="0"/>
                </a:lnTo>
                <a:lnTo>
                  <a:pt x="7828634" y="5703942"/>
                </a:lnTo>
                <a:lnTo>
                  <a:pt x="0" y="570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27460" y="520884"/>
            <a:ext cx="16270767" cy="804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8"/>
              </a:lnSpc>
            </a:pPr>
            <a:r>
              <a:rPr lang="en-US" sz="5400" dirty="0">
                <a:solidFill>
                  <a:srgbClr val="040404"/>
                </a:solidFill>
                <a:latin typeface="Garet ExtraBold"/>
              </a:rPr>
              <a:t>Shortness of Breath By Air Pollution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55491" y="897870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6974" y="2000539"/>
            <a:ext cx="7564089" cy="580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6553"/>
              </a:lnSpc>
              <a:buFont typeface="Arial"/>
              <a:buChar char="•"/>
            </a:pPr>
            <a:r>
              <a:rPr lang="en-US" sz="2800" spc="115" dirty="0">
                <a:solidFill>
                  <a:srgbClr val="040404"/>
                </a:solidFill>
                <a:latin typeface="Montserrat Bold"/>
              </a:rPr>
              <a:t>Shortness of breath is reported more frequently at higher levels of air pollution.</a:t>
            </a:r>
          </a:p>
          <a:p>
            <a:pPr marL="626104" lvl="1" indent="-313052">
              <a:lnSpc>
                <a:spcPts val="6553"/>
              </a:lnSpc>
              <a:buFont typeface="Arial"/>
              <a:buChar char="•"/>
            </a:pPr>
            <a:r>
              <a:rPr lang="en-US" sz="2800" spc="115" dirty="0">
                <a:solidFill>
                  <a:srgbClr val="040404"/>
                </a:solidFill>
                <a:latin typeface="Montserrat Bold"/>
              </a:rPr>
              <a:t>There are more data points in the upper right corner of the graph, where the air pollution is high and shortness of breath is common.</a:t>
            </a: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9EECAAC6-7102-BCFD-EE82-C4945AD0E4B9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69B94D9-1981-82F2-97E0-76A924799EE5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569C82A3-EC39-2AE3-FC3E-6CDB444F07E2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7C9FB2E-B6E4-6852-FB21-B58D45611D8D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6034176-96CC-1FFF-4246-C4432C422CB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EF75B792-E08F-138C-BC72-A5E95FB8ED5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648110" y="9036002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91589" y="621312"/>
            <a:ext cx="17729624" cy="956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60"/>
              </a:lnSpc>
            </a:pPr>
            <a:r>
              <a:rPr lang="en-US" sz="6000" dirty="0">
                <a:solidFill>
                  <a:srgbClr val="040404"/>
                </a:solidFill>
                <a:latin typeface="Garet ExtraBold"/>
              </a:rPr>
              <a:t>Air pollution and Occupational Hazards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95299" y="919162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67806" y="2017757"/>
            <a:ext cx="569138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40404"/>
                </a:solidFill>
                <a:latin typeface="Glacial Indifference"/>
              </a:rPr>
              <a:t>Level 0 - Low Health risk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40404"/>
                </a:solidFill>
                <a:latin typeface="Glacial Indifference"/>
              </a:rPr>
              <a:t>Level 1 - Medium Health risk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40404"/>
                </a:solidFill>
                <a:latin typeface="Glacial Indifference"/>
              </a:rPr>
              <a:t>Level 2 - High Health risk</a:t>
            </a:r>
          </a:p>
        </p:txBody>
      </p:sp>
      <p:sp>
        <p:nvSpPr>
          <p:cNvPr id="16" name="Freeform 16"/>
          <p:cNvSpPr/>
          <p:nvPr/>
        </p:nvSpPr>
        <p:spPr>
          <a:xfrm>
            <a:off x="8201121" y="3842605"/>
            <a:ext cx="8328220" cy="5435828"/>
          </a:xfrm>
          <a:custGeom>
            <a:avLst/>
            <a:gdLst/>
            <a:ahLst/>
            <a:cxnLst/>
            <a:rect l="l" t="t" r="r" b="b"/>
            <a:pathLst>
              <a:path w="8563750" h="5478427">
                <a:moveTo>
                  <a:pt x="0" y="0"/>
                </a:moveTo>
                <a:lnTo>
                  <a:pt x="8563749" y="0"/>
                </a:lnTo>
                <a:lnTo>
                  <a:pt x="8563749" y="5478427"/>
                </a:lnTo>
                <a:lnTo>
                  <a:pt x="0" y="547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8434121" y="2176610"/>
            <a:ext cx="4310978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040404"/>
                </a:solidFill>
                <a:latin typeface="Glacial Indifference"/>
              </a:rPr>
              <a:t>x-axis : Air Pollution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040404"/>
                </a:solidFill>
                <a:latin typeface="Glacial Indifference"/>
              </a:rPr>
              <a:t>y axis  Occupational Hazards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0129" y="2017757"/>
            <a:ext cx="7108263" cy="557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40404"/>
                </a:solidFill>
                <a:latin typeface="Montserrat Bold"/>
              </a:rPr>
              <a:t>Low Health Risk is observed for low ranges of Air Pollution and Occupation Hazards. 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40404"/>
                </a:solidFill>
                <a:latin typeface="Montserrat Bold"/>
              </a:rPr>
              <a:t>Medium Risk level is seen in patients who were more prone to occupational hazards and were also exposed to air pollution levels. 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40404"/>
                </a:solidFill>
                <a:latin typeface="Montserrat Bold"/>
              </a:rPr>
              <a:t>High Health Risk level is seen in patients who were extremely exposed to the air pollution</a:t>
            </a: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9DE1E55F-9F6E-CB05-D4B7-583C224A8BE8}"/>
              </a:ext>
            </a:extLst>
          </p:cNvPr>
          <p:cNvSpPr/>
          <p:nvPr/>
        </p:nvSpPr>
        <p:spPr>
          <a:xfrm rot="2700000">
            <a:off x="119827" y="8043434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8C3F5FC-711B-FF40-810D-AFE0863E85E9}"/>
              </a:ext>
            </a:extLst>
          </p:cNvPr>
          <p:cNvSpPr/>
          <p:nvPr/>
        </p:nvSpPr>
        <p:spPr>
          <a:xfrm rot="2871165">
            <a:off x="1537619" y="8102176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D89F3C53-01B5-633C-8A1A-6E8B45948E10}"/>
              </a:ext>
            </a:extLst>
          </p:cNvPr>
          <p:cNvSpPr/>
          <p:nvPr/>
        </p:nvSpPr>
        <p:spPr>
          <a:xfrm rot="2700000">
            <a:off x="1159863" y="9038860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6F4FD752-22BD-CE97-F944-E570549C7D52}"/>
              </a:ext>
            </a:extLst>
          </p:cNvPr>
          <p:cNvGrpSpPr/>
          <p:nvPr/>
        </p:nvGrpSpPr>
        <p:grpSpPr>
          <a:xfrm>
            <a:off x="90905" y="9574550"/>
            <a:ext cx="568616" cy="568616"/>
            <a:chOff x="0" y="0"/>
            <a:chExt cx="812800" cy="812800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5155607-0596-2300-1E71-81C2067A53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C89FDD80-BE49-4847-0528-9A224B5338D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342129" y="2839426"/>
            <a:ext cx="8776409" cy="5777603"/>
          </a:xfrm>
          <a:custGeom>
            <a:avLst/>
            <a:gdLst/>
            <a:ahLst/>
            <a:cxnLst/>
            <a:rect l="l" t="t" r="r" b="b"/>
            <a:pathLst>
              <a:path w="8776409" h="5777603">
                <a:moveTo>
                  <a:pt x="0" y="0"/>
                </a:moveTo>
                <a:lnTo>
                  <a:pt x="8776409" y="0"/>
                </a:lnTo>
                <a:lnTo>
                  <a:pt x="8776409" y="5777604"/>
                </a:lnTo>
                <a:lnTo>
                  <a:pt x="0" y="5777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97870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309" y="2578051"/>
            <a:ext cx="8150266" cy="603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6943"/>
              </a:lnSpc>
              <a:buFont typeface="Arial"/>
              <a:buChar char="•"/>
            </a:pPr>
            <a:r>
              <a:rPr lang="en-US" sz="3099" dirty="0">
                <a:solidFill>
                  <a:srgbClr val="040404"/>
                </a:solidFill>
                <a:latin typeface="Montserrat Bold"/>
              </a:rPr>
              <a:t>Shows Feature Importance: It reveals which features were most influential in a model's predictions.</a:t>
            </a:r>
          </a:p>
          <a:p>
            <a:pPr marL="669288" lvl="1" indent="-334644">
              <a:lnSpc>
                <a:spcPts val="6943"/>
              </a:lnSpc>
              <a:buFont typeface="Arial"/>
              <a:buChar char="•"/>
            </a:pPr>
            <a:r>
              <a:rPr lang="en-US" sz="3099" dirty="0">
                <a:solidFill>
                  <a:srgbClr val="040404"/>
                </a:solidFill>
                <a:latin typeface="Montserrat Bold"/>
              </a:rPr>
              <a:t>Higher Bars, Higher Importance: Features with taller bars contributed more to the model's decisions.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57600" y="201050"/>
            <a:ext cx="12290537" cy="17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03"/>
              </a:lnSpc>
            </a:pPr>
            <a:r>
              <a:rPr lang="en-US" sz="7099" dirty="0">
                <a:solidFill>
                  <a:srgbClr val="040404"/>
                </a:solidFill>
                <a:latin typeface="Garet Bold"/>
              </a:rPr>
              <a:t>Feature Importance Plot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155491" y="897870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4164" y="-61240"/>
            <a:ext cx="8150266" cy="18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7499" dirty="0">
                <a:solidFill>
                  <a:srgbClr val="040404"/>
                </a:solidFill>
                <a:latin typeface="Canva Sans Bold"/>
              </a:rPr>
              <a:t>Models 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C2E6879D-FA88-31FF-33DE-E2563A15301B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D4EB282-898D-2EEC-316C-54E54E09EFF8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7AA1FF3-D257-4789-2D65-E837E6E189B3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2D2149FB-32DC-D849-68B6-7CCE4EA4C629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2CDE61E-039F-2E60-D274-05E4907CAF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EBCAE2B9-DBAB-EF40-8D25-691CFDBCBC7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pic>
        <p:nvPicPr>
          <p:cNvPr id="27" name="Picture 2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F302F509-5CE3-D33E-BD37-D7DDC897B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18" y="3498494"/>
            <a:ext cx="15801763" cy="354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377458" y="871743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14998" y="1882020"/>
            <a:ext cx="6074167" cy="607416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38596" r="-385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540082" y="1104900"/>
            <a:ext cx="11719218" cy="106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Garet ExtraBold"/>
              </a:rPr>
              <a:t>Problem Statement 2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8745" y="3323426"/>
            <a:ext cx="10510555" cy="504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826" lvl="1" indent="-281913">
              <a:lnSpc>
                <a:spcPts val="5797"/>
              </a:lnSpc>
              <a:buFont typeface="Arial"/>
              <a:buChar char="•"/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Identifying primary factors contributing to respiratory health issues such as chronic lung disease, coughing of blood, and shortness of breath among patients.</a:t>
            </a:r>
          </a:p>
          <a:p>
            <a:pPr marL="563826" lvl="1" indent="-281913">
              <a:lnSpc>
                <a:spcPts val="5797"/>
              </a:lnSpc>
              <a:buFont typeface="Arial"/>
              <a:buChar char="•"/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Understanding how these factors intersect to inform effective prevention and management strategies.</a:t>
            </a:r>
          </a:p>
          <a:p>
            <a:pPr>
              <a:lnSpc>
                <a:spcPts val="5797"/>
              </a:lnSpc>
            </a:pPr>
            <a:endParaRPr lang="en-US" sz="2611" spc="104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287276" y="8908155"/>
            <a:ext cx="1159549" cy="66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3992" dirty="0">
                <a:solidFill>
                  <a:srgbClr val="040404"/>
                </a:solidFill>
                <a:latin typeface="Anton"/>
              </a:rPr>
              <a:t> 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5061" y="2150075"/>
            <a:ext cx="10815121" cy="63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Chronic Lung Disease 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FA624530-8AAA-C0F0-CF1D-3820E9F12CBC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367F896F-B3A4-920C-DAEC-BB7A4400E3D3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B69097FD-9C6B-C834-74A1-1C79FA12DB90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D4CCD83F-BC3F-7AC9-C5E0-27ADEF62223A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22758F7-941D-092D-9E37-49759A8FAE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1DB062A0-1D83-A4D8-9812-F2323CA606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607450" y="2608320"/>
            <a:ext cx="7897416" cy="5132040"/>
          </a:xfrm>
          <a:custGeom>
            <a:avLst/>
            <a:gdLst/>
            <a:ahLst/>
            <a:cxnLst/>
            <a:rect l="l" t="t" r="r" b="b"/>
            <a:pathLst>
              <a:path w="7897416" h="5132040">
                <a:moveTo>
                  <a:pt x="0" y="0"/>
                </a:moveTo>
                <a:lnTo>
                  <a:pt x="7897417" y="0"/>
                </a:lnTo>
                <a:lnTo>
                  <a:pt x="7897417" y="5132039"/>
                </a:lnTo>
                <a:lnTo>
                  <a:pt x="0" y="513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8" t="-1546" b="-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509783" y="440743"/>
            <a:ext cx="8886242" cy="180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8"/>
              </a:lnSpc>
            </a:pPr>
            <a:r>
              <a:rPr lang="en-US" sz="6452" dirty="0">
                <a:solidFill>
                  <a:srgbClr val="040404"/>
                </a:solidFill>
                <a:latin typeface="Garet ExtraBold"/>
              </a:rPr>
              <a:t>Chronic lung disease by Gender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393" y="2523846"/>
            <a:ext cx="8212549" cy="585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>
              <a:lnSpc>
                <a:spcPts val="5219"/>
              </a:lnSpc>
              <a:buFont typeface="Arial"/>
              <a:buChar char="•"/>
            </a:pPr>
            <a:r>
              <a:rPr lang="en-US" sz="2899" spc="115" dirty="0">
                <a:solidFill>
                  <a:srgbClr val="040404"/>
                </a:solidFill>
                <a:latin typeface="Montserrat Bold"/>
              </a:rPr>
              <a:t>Similar Distribution: Boxes are height is similar, suggesting chronic lung disease is spread similarly between Male and Female.</a:t>
            </a:r>
          </a:p>
          <a:p>
            <a:pPr>
              <a:lnSpc>
                <a:spcPts val="5219"/>
              </a:lnSpc>
            </a:pPr>
            <a:endParaRPr lang="en-US" sz="2899" spc="115" dirty="0">
              <a:solidFill>
                <a:srgbClr val="040404"/>
              </a:solidFill>
              <a:latin typeface="Montserrat Bold"/>
            </a:endParaRPr>
          </a:p>
          <a:p>
            <a:pPr marL="626104" lvl="1" indent="-313052">
              <a:lnSpc>
                <a:spcPts val="5219"/>
              </a:lnSpc>
              <a:buFont typeface="Arial"/>
              <a:buChar char="•"/>
            </a:pPr>
            <a:r>
              <a:rPr lang="en-US" sz="2899" spc="115" dirty="0">
                <a:solidFill>
                  <a:srgbClr val="040404"/>
                </a:solidFill>
                <a:latin typeface="Montserrat Bold"/>
              </a:rPr>
              <a:t>Possible Gender Difference: There may be a slightly higher frequency in Male compare to Female.</a:t>
            </a:r>
          </a:p>
          <a:p>
            <a:pPr>
              <a:lnSpc>
                <a:spcPts val="5219"/>
              </a:lnSpc>
            </a:pPr>
            <a:endParaRPr lang="en-US" sz="2899" spc="115" dirty="0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155491" y="8978630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14</a:t>
            </a: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97556CD3-5B04-A9B1-0E9C-F3241A3FF2ED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7A8D334-4C2E-61C2-02B4-E1D82AA2A13E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44EC617-C36A-6FCC-F5B6-13C0DE215AB8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994DA489-4E87-B4EA-69BF-F337FE69D069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3BD2549-4A09-BA3C-7D04-334E15931C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D848531-E204-C4B4-0EFE-B3D6CA4F353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169037" y="9052402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833669" y="2597042"/>
            <a:ext cx="8792807" cy="5367157"/>
          </a:xfrm>
          <a:custGeom>
            <a:avLst/>
            <a:gdLst/>
            <a:ahLst/>
            <a:cxnLst/>
            <a:rect l="l" t="t" r="r" b="b"/>
            <a:pathLst>
              <a:path w="8792807" h="5367157">
                <a:moveTo>
                  <a:pt x="0" y="0"/>
                </a:moveTo>
                <a:lnTo>
                  <a:pt x="8792806" y="0"/>
                </a:lnTo>
                <a:lnTo>
                  <a:pt x="8792806" y="5367157"/>
                </a:lnTo>
                <a:lnTo>
                  <a:pt x="0" y="5367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98" r="-93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3737" y="660078"/>
            <a:ext cx="17584026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 dirty="0">
                <a:solidFill>
                  <a:srgbClr val="040404"/>
                </a:solidFill>
                <a:latin typeface="Garet ExtraBold"/>
              </a:rPr>
              <a:t>Coughing of Blood By Genetic Risk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16226" y="919162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8864" y="2000094"/>
            <a:ext cx="8408251" cy="714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Genetic Risk: The graph indicates a correlation between certain genes and increased risk of coughing up blood, a symptom of some respiratory diseases. 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 Genetic factors can influence the immune system's response to allergens or infections. 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As we age, lung function naturally declines. This decline, combined with a genetic predisposition, could significantly increase the risk of coughing blood from respiratory illnesses.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CB14197-0E00-7E2C-3E4B-4BE1A50E9531}"/>
              </a:ext>
            </a:extLst>
          </p:cNvPr>
          <p:cNvSpPr/>
          <p:nvPr/>
        </p:nvSpPr>
        <p:spPr>
          <a:xfrm rot="2871165">
            <a:off x="136248" y="8586707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2730C5F-46FC-4B3C-F734-DB987980F557}"/>
              </a:ext>
            </a:extLst>
          </p:cNvPr>
          <p:cNvGrpSpPr/>
          <p:nvPr/>
        </p:nvGrpSpPr>
        <p:grpSpPr>
          <a:xfrm>
            <a:off x="104648" y="9537873"/>
            <a:ext cx="568616" cy="568616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26311F3-FAC5-3B75-7606-9D754F9CA8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4151A91F-0C58-134F-943D-C598B821661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5E560113-5785-F0D9-1FC4-2F8019528885}"/>
              </a:ext>
            </a:extLst>
          </p:cNvPr>
          <p:cNvGrpSpPr/>
          <p:nvPr/>
        </p:nvGrpSpPr>
        <p:grpSpPr>
          <a:xfrm>
            <a:off x="1055577" y="9537873"/>
            <a:ext cx="568616" cy="568616"/>
            <a:chOff x="0" y="0"/>
            <a:chExt cx="812800" cy="8128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2277522-8A77-5A44-D6F6-B8428511F5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A8DBD673-DFEF-05FC-6BEE-5BC8D694445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F3798FA8-C634-1430-934E-F3454C2F4DF8}"/>
              </a:ext>
            </a:extLst>
          </p:cNvPr>
          <p:cNvSpPr/>
          <p:nvPr/>
        </p:nvSpPr>
        <p:spPr>
          <a:xfrm rot="2871165">
            <a:off x="1989983" y="9525385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404543" y="9036002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812452" y="1778609"/>
            <a:ext cx="12857836" cy="8068043"/>
          </a:xfrm>
          <a:custGeom>
            <a:avLst/>
            <a:gdLst/>
            <a:ahLst/>
            <a:cxnLst/>
            <a:rect l="l" t="t" r="r" b="b"/>
            <a:pathLst>
              <a:path w="11014432" h="8068043">
                <a:moveTo>
                  <a:pt x="0" y="0"/>
                </a:moveTo>
                <a:lnTo>
                  <a:pt x="11014432" y="0"/>
                </a:lnTo>
                <a:lnTo>
                  <a:pt x="11014432" y="8068043"/>
                </a:lnTo>
                <a:lnTo>
                  <a:pt x="0" y="806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551732" y="9208310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00400" y="-206484"/>
            <a:ext cx="12290537" cy="17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03"/>
              </a:lnSpc>
            </a:pPr>
            <a:r>
              <a:rPr lang="en-US" sz="7099" dirty="0">
                <a:solidFill>
                  <a:srgbClr val="040404"/>
                </a:solidFill>
                <a:latin typeface="Garet Bold"/>
              </a:rPr>
              <a:t>Feature Importance Plot 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5BCBEE3E-DFBB-D828-A091-99EF560E7C43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782890B-89A2-545D-1343-22B586FDB241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C4FB730-AC96-488C-2CBD-0F7E24553BF9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6323902B-F4CD-9739-F876-BA988DDDF925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976EA15-8F84-5B19-58C7-33D36DD084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ABCCF579-0A0E-E453-7127-3333DE9017E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06011" y="3882847"/>
            <a:ext cx="15275978" cy="3137190"/>
          </a:xfrm>
          <a:custGeom>
            <a:avLst/>
            <a:gdLst/>
            <a:ahLst/>
            <a:cxnLst/>
            <a:rect l="l" t="t" r="r" b="b"/>
            <a:pathLst>
              <a:path w="15275978" h="3137190">
                <a:moveTo>
                  <a:pt x="0" y="0"/>
                </a:moveTo>
                <a:lnTo>
                  <a:pt x="15275978" y="0"/>
                </a:lnTo>
                <a:lnTo>
                  <a:pt x="15275978" y="3137191"/>
                </a:lnTo>
                <a:lnTo>
                  <a:pt x="0" y="313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155491" y="897870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84164" y="336188"/>
            <a:ext cx="8150266" cy="18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7499" dirty="0">
                <a:solidFill>
                  <a:srgbClr val="040404"/>
                </a:solidFill>
                <a:latin typeface="Canva Sans Bold"/>
              </a:rPr>
              <a:t>Models 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13A81E00-32C1-F756-E340-E9C93FF5A04E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B26EA98-F4DC-38C9-00C6-2DBBD0574F7F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47C26A8-1657-4F5C-D0D3-F98CE6328B4D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D68B150D-D4B7-BE16-6FEE-5E533BD152A5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1D7AD54-01DF-4845-C358-9EA5CF458E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8AE0107A-ED20-7CC0-90BE-BD5413B2007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008302" y="883091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155491" y="8978705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4600" y="71174"/>
            <a:ext cx="8150266" cy="18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9"/>
              </a:lnSpc>
            </a:pPr>
            <a:r>
              <a:rPr lang="en-US" sz="7499" dirty="0">
                <a:solidFill>
                  <a:srgbClr val="040404"/>
                </a:solidFill>
                <a:latin typeface="Canva Sans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2042" y="2397067"/>
            <a:ext cx="15719056" cy="64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Gender disparity in drinking habits: Females show higher rates of abstaining.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Gender influence on alcohol consumption levels: Males dominate medium to high consumption.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Environmental factors and health risks: Air pollution correlates with higher health risks.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Gender and chronic lung disease: Similar distribution implies equal prevalence between genders.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Potential male predominance: Slight male frequency suggests a gender difference.</a:t>
            </a:r>
          </a:p>
          <a:p>
            <a:pPr marL="496569" lvl="1" indent="-248284">
              <a:lnSpc>
                <a:spcPts val="5197"/>
              </a:lnSpc>
              <a:buFont typeface="Arial"/>
              <a:buChar char="•"/>
            </a:pPr>
            <a:r>
              <a:rPr lang="en-US" sz="2299" spc="91" dirty="0">
                <a:solidFill>
                  <a:srgbClr val="040404"/>
                </a:solidFill>
                <a:latin typeface="Montserrat Bold"/>
              </a:rPr>
              <a:t>Genetic influence on respiratory health: Certain genes correlate with increased risk of coughing up blood.</a:t>
            </a:r>
          </a:p>
          <a:p>
            <a:pPr>
              <a:lnSpc>
                <a:spcPts val="5197"/>
              </a:lnSpc>
            </a:pPr>
            <a:endParaRPr lang="en-US" sz="2299" spc="91" dirty="0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2FBD31BC-33B3-A4C2-7627-664E32D28257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FAB905E3-F0BF-DB8C-5C62-C89507407240}"/>
              </a:ext>
            </a:extLst>
          </p:cNvPr>
          <p:cNvSpPr/>
          <p:nvPr/>
        </p:nvSpPr>
        <p:spPr>
          <a:xfrm rot="2871165">
            <a:off x="1732101" y="8009549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BC7E50A-DF02-5EFB-6C70-FC570F7FC2CB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C0E9EA07-6208-4277-679B-58B187D8994D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D7E6DD0-4C69-959C-61FE-3A9EEA2F5E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32E43CE7-755D-2579-0490-C1A2AB28448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460881" y="7551839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008302" y="8379810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2871165">
            <a:off x="2116308" y="8002223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1773095" y="8767688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4056" y="9362712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2001547"/>
            <a:ext cx="6283906" cy="628390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51889" y="972845"/>
            <a:ext cx="6753693" cy="21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Montserrat Bold"/>
              </a:rPr>
              <a:t>About the 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16369" y="3414801"/>
            <a:ext cx="10399368" cy="466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Patient attributes affect health risk.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Age, gender, lifestyle crucial.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Environmental exposures impact health outcomes.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Air pollution, dust allergies significant.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Respiratory issues need primary factors.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Chronic lung disease prevalent.</a:t>
            </a:r>
          </a:p>
          <a:p>
            <a:pPr marL="561080" lvl="1" indent="-280540">
              <a:lnSpc>
                <a:spcPts val="4677"/>
              </a:lnSpc>
              <a:buFont typeface="Arial"/>
              <a:buChar char="•"/>
            </a:pPr>
            <a:r>
              <a:rPr lang="en-US" sz="2598" spc="103" dirty="0">
                <a:solidFill>
                  <a:srgbClr val="040404"/>
                </a:solidFill>
                <a:latin typeface="Montserrat Bold"/>
              </a:rPr>
              <a:t>Effective prevention, management strategies essential.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50248" y="8544971"/>
            <a:ext cx="709529" cy="62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4"/>
              </a:lnSpc>
              <a:spcBef>
                <a:spcPct val="0"/>
              </a:spcBef>
            </a:pPr>
            <a:r>
              <a:rPr lang="en-US" sz="3708" dirty="0">
                <a:solidFill>
                  <a:srgbClr val="040404"/>
                </a:solidFill>
                <a:latin typeface="Anton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950096" y="1350852"/>
            <a:ext cx="6788052" cy="6788052"/>
          </a:xfrm>
          <a:custGeom>
            <a:avLst/>
            <a:gdLst/>
            <a:ahLst/>
            <a:cxnLst/>
            <a:rect l="l" t="t" r="r" b="b"/>
            <a:pathLst>
              <a:path w="6788052" h="6788052">
                <a:moveTo>
                  <a:pt x="0" y="0"/>
                </a:moveTo>
                <a:lnTo>
                  <a:pt x="6788052" y="0"/>
                </a:lnTo>
                <a:lnTo>
                  <a:pt x="6788052" y="6788052"/>
                </a:lnTo>
                <a:lnTo>
                  <a:pt x="0" y="678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700000">
            <a:off x="6608952" y="7178508"/>
            <a:ext cx="1596704" cy="1596704"/>
          </a:xfrm>
          <a:custGeom>
            <a:avLst/>
            <a:gdLst/>
            <a:ahLst/>
            <a:cxnLst/>
            <a:rect l="l" t="t" r="r" b="b"/>
            <a:pathLst>
              <a:path w="1596704" h="1596704">
                <a:moveTo>
                  <a:pt x="0" y="0"/>
                </a:moveTo>
                <a:lnTo>
                  <a:pt x="1596704" y="0"/>
                </a:lnTo>
                <a:lnTo>
                  <a:pt x="1596704" y="1596704"/>
                </a:lnTo>
                <a:lnTo>
                  <a:pt x="0" y="159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700000">
            <a:off x="5693041" y="8359186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700000">
            <a:off x="7997368" y="6065038"/>
            <a:ext cx="895958" cy="895958"/>
          </a:xfrm>
          <a:custGeom>
            <a:avLst/>
            <a:gdLst/>
            <a:ahLst/>
            <a:cxnLst/>
            <a:rect l="l" t="t" r="r" b="b"/>
            <a:pathLst>
              <a:path w="895958" h="895958">
                <a:moveTo>
                  <a:pt x="0" y="0"/>
                </a:moveTo>
                <a:lnTo>
                  <a:pt x="895958" y="0"/>
                </a:lnTo>
                <a:lnTo>
                  <a:pt x="895958" y="895958"/>
                </a:lnTo>
                <a:lnTo>
                  <a:pt x="0" y="89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176364" y="914000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176364" y="4833211"/>
            <a:ext cx="4191270" cy="2949130"/>
          </a:xfrm>
          <a:custGeom>
            <a:avLst/>
            <a:gdLst/>
            <a:ahLst/>
            <a:cxnLst/>
            <a:rect l="l" t="t" r="r" b="b"/>
            <a:pathLst>
              <a:path w="4191270" h="2949130">
                <a:moveTo>
                  <a:pt x="0" y="0"/>
                </a:moveTo>
                <a:lnTo>
                  <a:pt x="4191270" y="0"/>
                </a:lnTo>
                <a:lnTo>
                  <a:pt x="4191270" y="2949131"/>
                </a:lnTo>
                <a:lnTo>
                  <a:pt x="0" y="2949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393053" y="2656536"/>
            <a:ext cx="7175016" cy="365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299"/>
              </a:lnSpc>
            </a:pPr>
            <a:r>
              <a:rPr lang="en-US" sz="12999">
                <a:solidFill>
                  <a:srgbClr val="040404"/>
                </a:solidFill>
                <a:latin typeface="Garet Extra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871165">
            <a:off x="16510055" y="8739743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99740" y="451121"/>
            <a:ext cx="7558564" cy="128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9"/>
              </a:lnSpc>
            </a:pPr>
            <a:r>
              <a:rPr lang="en-US" sz="7549" dirty="0">
                <a:solidFill>
                  <a:srgbClr val="040404"/>
                </a:solidFill>
                <a:latin typeface="Garet Ultra-Bold"/>
              </a:rPr>
              <a:t>Technicalities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67167" y="2514046"/>
            <a:ext cx="3792133" cy="234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3"/>
              </a:lnSpc>
            </a:pPr>
            <a:r>
              <a:rPr lang="en-US" sz="2918" spc="116">
                <a:solidFill>
                  <a:srgbClr val="040404"/>
                </a:solidFill>
                <a:latin typeface="Montserrat Bold"/>
              </a:rPr>
              <a:t>Pandas </a:t>
            </a:r>
          </a:p>
          <a:p>
            <a:pPr>
              <a:lnSpc>
                <a:spcPts val="1055"/>
              </a:lnSpc>
            </a:pPr>
            <a:endParaRPr lang="en-US" sz="2918" spc="116">
              <a:solidFill>
                <a:srgbClr val="040404"/>
              </a:solidFill>
              <a:latin typeface="Montserrat Bold"/>
            </a:endParaRPr>
          </a:p>
          <a:p>
            <a:pPr marL="521093" lvl="1" indent="-260547">
              <a:lnSpc>
                <a:spcPts val="4344"/>
              </a:lnSpc>
              <a:buFont typeface="Arial"/>
              <a:buChar char="•"/>
            </a:pPr>
            <a:r>
              <a:rPr lang="en-US" sz="2413" spc="96">
                <a:solidFill>
                  <a:srgbClr val="040404"/>
                </a:solidFill>
                <a:latin typeface="Montserrat Bold"/>
              </a:rPr>
              <a:t>read_excel()</a:t>
            </a:r>
          </a:p>
          <a:p>
            <a:pPr marL="521093" lvl="1" indent="-260547">
              <a:lnSpc>
                <a:spcPts val="4344"/>
              </a:lnSpc>
              <a:buFont typeface="Arial"/>
              <a:buChar char="•"/>
            </a:pPr>
            <a:r>
              <a:rPr lang="en-US" sz="2413" spc="96">
                <a:solidFill>
                  <a:srgbClr val="040404"/>
                </a:solidFill>
                <a:latin typeface="Montserrat Bold"/>
              </a:rPr>
              <a:t>concat()</a:t>
            </a:r>
          </a:p>
          <a:p>
            <a:pPr>
              <a:lnSpc>
                <a:spcPts val="3819"/>
              </a:lnSpc>
            </a:pPr>
            <a:endParaRPr lang="en-US" sz="2413" spc="96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73322" y="2514046"/>
            <a:ext cx="8727599" cy="660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2999" spc="119">
                <a:solidFill>
                  <a:srgbClr val="040404"/>
                </a:solidFill>
                <a:latin typeface="Montserrat Bold"/>
              </a:rPr>
              <a:t>Scikit-learn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train_test_split()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LabelEncoder()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RandomForestClassifier()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LogisticRegression()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SVC()      (Support Vector machine)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GaussianNB()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accuracy_score() 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precision_score()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 recall_score()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f1_score()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pc="96">
                <a:solidFill>
                  <a:srgbClr val="040404"/>
                </a:solidFill>
                <a:latin typeface="Montserrat Bold"/>
              </a:rPr>
              <a:t>confusion_matrix()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6544" y="2656169"/>
            <a:ext cx="5427551" cy="490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9"/>
              </a:lnSpc>
            </a:pPr>
            <a:r>
              <a:rPr lang="en-US" sz="2999" spc="119" dirty="0">
                <a:solidFill>
                  <a:srgbClr val="040404"/>
                </a:solidFill>
                <a:latin typeface="Montserrat Bold"/>
              </a:rPr>
              <a:t>Basic Python functions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loc[]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equals()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 err="1">
                <a:solidFill>
                  <a:srgbClr val="040404"/>
                </a:solidFill>
                <a:latin typeface="Montserrat Bold"/>
              </a:rPr>
              <a:t>concat</a:t>
            </a: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drop()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 err="1">
                <a:solidFill>
                  <a:srgbClr val="040404"/>
                </a:solidFill>
                <a:latin typeface="Montserrat Bold"/>
              </a:rPr>
              <a:t>reset_index</a:t>
            </a: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 err="1">
                <a:solidFill>
                  <a:srgbClr val="040404"/>
                </a:solidFill>
                <a:latin typeface="Montserrat Bold"/>
              </a:rPr>
              <a:t>isnull</a:t>
            </a: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 err="1">
                <a:solidFill>
                  <a:srgbClr val="040404"/>
                </a:solidFill>
                <a:latin typeface="Montserrat Bold"/>
              </a:rPr>
              <a:t>dtypes</a:t>
            </a: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describe()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lambda</a:t>
            </a:r>
          </a:p>
          <a:p>
            <a:pPr marL="518160" lvl="1" indent="-259080">
              <a:lnSpc>
                <a:spcPts val="3479"/>
              </a:lnSpc>
              <a:buFont typeface="Arial"/>
              <a:buChar char="•"/>
            </a:pPr>
            <a:r>
              <a:rPr lang="en-US" sz="2400" spc="96" dirty="0">
                <a:solidFill>
                  <a:srgbClr val="040404"/>
                </a:solidFill>
                <a:latin typeface="Montserrat Bold"/>
              </a:rPr>
              <a:t>map()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87985" y="8835336"/>
            <a:ext cx="281255" cy="76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81" dirty="0">
                <a:solidFill>
                  <a:srgbClr val="040404"/>
                </a:solidFill>
                <a:latin typeface="Anton"/>
              </a:rPr>
              <a:t>2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27D0F748-323A-E0EF-6224-175F671036FB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D22AAB7-8483-1409-636B-442ED3D9C0C3}"/>
              </a:ext>
            </a:extLst>
          </p:cNvPr>
          <p:cNvSpPr/>
          <p:nvPr/>
        </p:nvSpPr>
        <p:spPr>
          <a:xfrm rot="2871165">
            <a:off x="1587571" y="7830012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428A9E4-926B-49A5-AE2E-9C7A167F62F4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B3967114-7315-E9FA-BE29-86ABCF905A42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5F0CF2D-26EA-CE39-AE09-3F9BAFF68D8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273627BB-8C45-140A-21FC-845D758563F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871165">
            <a:off x="16356233" y="8948426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3" y="0"/>
                </a:lnTo>
                <a:lnTo>
                  <a:pt x="1037113" y="1037113"/>
                </a:lnTo>
                <a:lnTo>
                  <a:pt x="0" y="1037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71165">
            <a:off x="1587571" y="7830012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2001547"/>
            <a:ext cx="6283906" cy="628390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65271" y="670196"/>
            <a:ext cx="8630744" cy="211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Garet ExtraBold"/>
              </a:rPr>
              <a:t>Continuation...</a:t>
            </a:r>
          </a:p>
          <a:p>
            <a:pPr algn="ctr">
              <a:lnSpc>
                <a:spcPts val="8250"/>
              </a:lnSpc>
            </a:pPr>
            <a:endParaRPr lang="en-US" sz="7500" dirty="0">
              <a:solidFill>
                <a:srgbClr val="040404"/>
              </a:solidFill>
              <a:latin typeface="Garet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64750" y="1994534"/>
            <a:ext cx="10042481" cy="740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2999" spc="119" dirty="0">
                <a:solidFill>
                  <a:srgbClr val="040404"/>
                </a:solidFill>
                <a:latin typeface="Montserrat Bold"/>
              </a:rPr>
              <a:t>Models Created  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Random Forest Classifier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Logistic regression 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Support Vector Machine (SVN)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Gaussian Naive Bayes </a:t>
            </a:r>
          </a:p>
          <a:p>
            <a:pPr>
              <a:lnSpc>
                <a:spcPts val="4469"/>
              </a:lnSpc>
            </a:pPr>
            <a:endParaRPr lang="en-US" sz="2599" spc="103" dirty="0">
              <a:solidFill>
                <a:srgbClr val="040404"/>
              </a:solidFill>
              <a:latin typeface="Montserrat Bold"/>
            </a:endParaRPr>
          </a:p>
          <a:p>
            <a:pPr>
              <a:lnSpc>
                <a:spcPts val="5399"/>
              </a:lnSpc>
            </a:pPr>
            <a:r>
              <a:rPr lang="en-US" sz="2999" spc="119" dirty="0">
                <a:solidFill>
                  <a:srgbClr val="040404"/>
                </a:solidFill>
                <a:latin typeface="Montserrat Bold"/>
              </a:rPr>
              <a:t>Data Visualization (using seaborn and matplotlib)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Pie Chart 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Bar Chart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Box plot </a:t>
            </a:r>
          </a:p>
          <a:p>
            <a:pPr marL="561339" lvl="1" indent="-280669">
              <a:lnSpc>
                <a:spcPts val="4679"/>
              </a:lnSpc>
              <a:buFont typeface="Arial"/>
              <a:buChar char="•"/>
            </a:pPr>
            <a:r>
              <a:rPr lang="en-US" sz="2599" spc="103" dirty="0">
                <a:solidFill>
                  <a:srgbClr val="040404"/>
                </a:solidFill>
                <a:latin typeface="Montserrat Bold"/>
              </a:rPr>
              <a:t>Scatter plot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13931" y="9031693"/>
            <a:ext cx="521717" cy="84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9"/>
              </a:lnSpc>
              <a:spcBef>
                <a:spcPct val="0"/>
              </a:spcBef>
            </a:pPr>
            <a:r>
              <a:rPr lang="en-US" sz="4978" dirty="0">
                <a:solidFill>
                  <a:srgbClr val="040404"/>
                </a:solidFill>
                <a:latin typeface="Anton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0047" y="1598089"/>
            <a:ext cx="13807905" cy="8493594"/>
          </a:xfrm>
          <a:custGeom>
            <a:avLst/>
            <a:gdLst/>
            <a:ahLst/>
            <a:cxnLst/>
            <a:rect l="l" t="t" r="r" b="b"/>
            <a:pathLst>
              <a:path w="13807905" h="8493594">
                <a:moveTo>
                  <a:pt x="0" y="0"/>
                </a:moveTo>
                <a:lnTo>
                  <a:pt x="13807906" y="0"/>
                </a:lnTo>
                <a:lnTo>
                  <a:pt x="13807906" y="8493594"/>
                </a:lnTo>
                <a:lnTo>
                  <a:pt x="0" y="8493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9" r="-274" b="-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700178">
            <a:off x="16454276" y="8903585"/>
            <a:ext cx="1206188" cy="1142645"/>
          </a:xfrm>
          <a:custGeom>
            <a:avLst/>
            <a:gdLst/>
            <a:ahLst/>
            <a:cxnLst/>
            <a:rect l="l" t="t" r="r" b="b"/>
            <a:pathLst>
              <a:path w="1254584" h="1254584">
                <a:moveTo>
                  <a:pt x="0" y="0"/>
                </a:moveTo>
                <a:lnTo>
                  <a:pt x="1254584" y="0"/>
                </a:lnTo>
                <a:lnTo>
                  <a:pt x="1254584" y="1254584"/>
                </a:lnTo>
                <a:lnTo>
                  <a:pt x="0" y="125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733866" y="9076153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2015" y="487836"/>
            <a:ext cx="9832146" cy="106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Garet ExtraBold"/>
              </a:rPr>
              <a:t>Correlation Matrix</a:t>
            </a:r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D8E6370C-0C6F-0E3B-E204-9521A166C283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00DEF9A-773D-C44E-18AE-15E983E58D98}"/>
              </a:ext>
            </a:extLst>
          </p:cNvPr>
          <p:cNvSpPr/>
          <p:nvPr/>
        </p:nvSpPr>
        <p:spPr>
          <a:xfrm rot="2871165">
            <a:off x="1587571" y="7830012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755D46A3-F21A-813B-95D4-DBF54A06AF01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0">
            <a:extLst>
              <a:ext uri="{FF2B5EF4-FFF2-40B4-BE49-F238E27FC236}">
                <a16:creationId xmlns:a16="http://schemas.microsoft.com/office/drawing/2014/main" id="{8885BC7B-138A-1DAB-8EBF-792549296AE5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A79414D-E1CF-3DFF-761A-075198D7DB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76384AD-6913-1107-D905-139C36EF20D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00178">
            <a:off x="16477942" y="8809839"/>
            <a:ext cx="1254584" cy="1254584"/>
          </a:xfrm>
          <a:custGeom>
            <a:avLst/>
            <a:gdLst/>
            <a:ahLst/>
            <a:cxnLst/>
            <a:rect l="l" t="t" r="r" b="b"/>
            <a:pathLst>
              <a:path w="1254584" h="1254584">
                <a:moveTo>
                  <a:pt x="0" y="0"/>
                </a:moveTo>
                <a:lnTo>
                  <a:pt x="1254584" y="0"/>
                </a:lnTo>
                <a:lnTo>
                  <a:pt x="1254584" y="1254584"/>
                </a:lnTo>
                <a:lnTo>
                  <a:pt x="0" y="1254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804687" y="2566299"/>
            <a:ext cx="6576529" cy="6576529"/>
          </a:xfrm>
          <a:custGeom>
            <a:avLst/>
            <a:gdLst/>
            <a:ahLst/>
            <a:cxnLst/>
            <a:rect l="l" t="t" r="r" b="b"/>
            <a:pathLst>
              <a:path w="6576529" h="6576529">
                <a:moveTo>
                  <a:pt x="0" y="0"/>
                </a:moveTo>
                <a:lnTo>
                  <a:pt x="6576530" y="0"/>
                </a:lnTo>
                <a:lnTo>
                  <a:pt x="6576530" y="6576529"/>
                </a:lnTo>
                <a:lnTo>
                  <a:pt x="0" y="6576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73303" y="3221853"/>
            <a:ext cx="5448442" cy="517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Age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Passive Smoker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Chest pain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Wheezing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Dry cough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Snoring</a:t>
            </a:r>
          </a:p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2F2F0"/>
                </a:solidFill>
                <a:latin typeface="Garet Bold"/>
              </a:rPr>
              <a:t>Frequent cold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33866" y="9076153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78267" y="535511"/>
            <a:ext cx="11672160" cy="211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Garet ExtraBold"/>
              </a:rPr>
              <a:t>Analysis of Variables Dropped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74093" y="2732816"/>
            <a:ext cx="8492405" cy="632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Low correlation with target variable.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Weak linear relationship with outcome.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Multicollinearity concerns, high correlation.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Avoid distortion, weaken statistical power.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Simplicity and parsimony for interpretability.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Efficiency without loss of information.</a:t>
            </a:r>
          </a:p>
          <a:p>
            <a:pPr marL="604515" lvl="1" indent="-302257">
              <a:lnSpc>
                <a:spcPts val="5039"/>
              </a:lnSpc>
              <a:buFont typeface="Arial"/>
              <a:buChar char="•"/>
            </a:pPr>
            <a:r>
              <a:rPr lang="en-US" sz="2799" spc="111" dirty="0">
                <a:solidFill>
                  <a:srgbClr val="040404"/>
                </a:solidFill>
                <a:latin typeface="Montserrat Semi-Bold"/>
              </a:rPr>
              <a:t>Excluding less relevant variables.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377458" y="8717434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4" y="0"/>
                </a:lnTo>
                <a:lnTo>
                  <a:pt x="1037114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14998" y="1882020"/>
            <a:ext cx="6074167" cy="607416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38596" r="-3859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540082" y="1104900"/>
            <a:ext cx="11719218" cy="106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dirty="0">
                <a:solidFill>
                  <a:srgbClr val="040404"/>
                </a:solidFill>
                <a:latin typeface="Garet ExtraBold"/>
              </a:rPr>
              <a:t>Problem Statement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13335" y="3530359"/>
            <a:ext cx="10815121" cy="420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826" lvl="1" indent="-281913">
              <a:lnSpc>
                <a:spcPts val="5640"/>
              </a:lnSpc>
              <a:buFont typeface="Arial"/>
              <a:buChar char="•"/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Exploring the impact of patient attributes (age, gender, lifestyle) on health risk levels.</a:t>
            </a:r>
          </a:p>
          <a:p>
            <a:pPr marL="563826" lvl="1" indent="-281913">
              <a:lnSpc>
                <a:spcPts val="5640"/>
              </a:lnSpc>
              <a:buFont typeface="Arial"/>
              <a:buChar char="•"/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Investigating the influence of environmental exposures (air pollution, dust allergy) on health outcomes.</a:t>
            </a:r>
          </a:p>
          <a:p>
            <a:pPr>
              <a:lnSpc>
                <a:spcPts val="5640"/>
              </a:lnSpc>
            </a:pPr>
            <a:endParaRPr lang="en-US" sz="2611" spc="104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545507" y="8812642"/>
            <a:ext cx="550332" cy="7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5"/>
              </a:lnSpc>
              <a:spcBef>
                <a:spcPct val="0"/>
              </a:spcBef>
            </a:pPr>
            <a:r>
              <a:rPr lang="en-US" sz="4500" dirty="0">
                <a:solidFill>
                  <a:srgbClr val="040404"/>
                </a:solidFill>
                <a:latin typeface="Anton"/>
              </a:rPr>
              <a:t> 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5061" y="2150075"/>
            <a:ext cx="10815121" cy="634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2611" spc="104">
                <a:solidFill>
                  <a:srgbClr val="040404"/>
                </a:solidFill>
                <a:latin typeface="Montserrat Bold"/>
              </a:rPr>
              <a:t>Risk Level of Cancer 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9745CE40-DD9E-756C-4FD2-8016E9F3A2AA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F8BBFEA3-A0E3-3E88-438C-536D39D37A3D}"/>
              </a:ext>
            </a:extLst>
          </p:cNvPr>
          <p:cNvSpPr/>
          <p:nvPr/>
        </p:nvSpPr>
        <p:spPr>
          <a:xfrm rot="2871165">
            <a:off x="1587571" y="7830012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0F28CD93-AC99-48E6-EDAF-D2CF04E9705D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2691A381-08EC-B23B-94BF-1C43A89E4993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57EFC8A-AD74-A540-2575-2C47FE6460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7B1A2205-A9AF-9A5D-E14F-87E7B99DDB9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871165">
            <a:off x="16276743" y="8956813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3" y="0"/>
                </a:lnTo>
                <a:lnTo>
                  <a:pt x="1037113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859375" y="-267806"/>
            <a:ext cx="593949" cy="10899628"/>
            <a:chOff x="0" y="0"/>
            <a:chExt cx="156431" cy="28706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431" cy="2870684"/>
            </a:xfrm>
            <a:custGeom>
              <a:avLst/>
              <a:gdLst/>
              <a:ahLst/>
              <a:cxnLst/>
              <a:rect l="l" t="t" r="r" b="b"/>
              <a:pathLst>
                <a:path w="156431" h="2870684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086938" y="2672808"/>
            <a:ext cx="8263899" cy="5908257"/>
          </a:xfrm>
          <a:custGeom>
            <a:avLst/>
            <a:gdLst/>
            <a:ahLst/>
            <a:cxnLst/>
            <a:rect l="l" t="t" r="r" b="b"/>
            <a:pathLst>
              <a:path w="8263899" h="5908257">
                <a:moveTo>
                  <a:pt x="0" y="0"/>
                </a:moveTo>
                <a:lnTo>
                  <a:pt x="8263899" y="0"/>
                </a:lnTo>
                <a:lnTo>
                  <a:pt x="8263899" y="5908257"/>
                </a:lnTo>
                <a:lnTo>
                  <a:pt x="0" y="590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1" r="-991" b="-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26514" y="857888"/>
            <a:ext cx="15140153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dirty="0">
                <a:solidFill>
                  <a:srgbClr val="040404"/>
                </a:solidFill>
                <a:latin typeface="Garet ExtraBold"/>
              </a:rPr>
              <a:t>Health Risk Levels by Gender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23931" y="9104604"/>
            <a:ext cx="742736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dirty="0">
                <a:solidFill>
                  <a:srgbClr val="040404"/>
                </a:solidFill>
                <a:latin typeface="Garet ExtraBold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344" y="2841614"/>
            <a:ext cx="5691380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40404"/>
                </a:solidFill>
                <a:latin typeface="Glacial Indifference"/>
              </a:rPr>
              <a:t>Level 0 - Low Health risk</a:t>
            </a:r>
          </a:p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40404"/>
                </a:solidFill>
                <a:latin typeface="Glacial Indifference"/>
              </a:rPr>
              <a:t>Level 1 - Medium Health risk</a:t>
            </a:r>
          </a:p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40404"/>
                </a:solidFill>
                <a:latin typeface="Glacial Indifference"/>
              </a:rPr>
              <a:t>Level 2 - High Health risk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8767" y="5419562"/>
            <a:ext cx="275256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40404"/>
                </a:solidFill>
                <a:latin typeface="Glacial Indifference"/>
              </a:rPr>
              <a:t>1  - Male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40404"/>
                </a:solidFill>
                <a:latin typeface="Glacial Indifference"/>
              </a:rPr>
              <a:t>2 - Female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35817" y="2726362"/>
            <a:ext cx="154955" cy="2026524"/>
            <a:chOff x="0" y="0"/>
            <a:chExt cx="40811" cy="5337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811" cy="533735"/>
            </a:xfrm>
            <a:custGeom>
              <a:avLst/>
              <a:gdLst/>
              <a:ahLst/>
              <a:cxnLst/>
              <a:rect l="l" t="t" r="r" b="b"/>
              <a:pathLst>
                <a:path w="40811" h="533735">
                  <a:moveTo>
                    <a:pt x="0" y="0"/>
                  </a:moveTo>
                  <a:lnTo>
                    <a:pt x="40811" y="0"/>
                  </a:lnTo>
                  <a:lnTo>
                    <a:pt x="40811" y="533735"/>
                  </a:lnTo>
                  <a:lnTo>
                    <a:pt x="0" y="533735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0811" cy="58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8101" y="2726362"/>
            <a:ext cx="154955" cy="2026524"/>
            <a:chOff x="0" y="0"/>
            <a:chExt cx="40811" cy="5337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811" cy="533735"/>
            </a:xfrm>
            <a:custGeom>
              <a:avLst/>
              <a:gdLst/>
              <a:ahLst/>
              <a:cxnLst/>
              <a:rect l="l" t="t" r="r" b="b"/>
              <a:pathLst>
                <a:path w="40811" h="533735">
                  <a:moveTo>
                    <a:pt x="0" y="0"/>
                  </a:moveTo>
                  <a:lnTo>
                    <a:pt x="40811" y="0"/>
                  </a:lnTo>
                  <a:lnTo>
                    <a:pt x="40811" y="533735"/>
                  </a:lnTo>
                  <a:lnTo>
                    <a:pt x="0" y="533735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0811" cy="58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3772454" y="1988967"/>
            <a:ext cx="128785" cy="5397940"/>
            <a:chOff x="0" y="0"/>
            <a:chExt cx="33919" cy="14216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919" cy="1421680"/>
            </a:xfrm>
            <a:custGeom>
              <a:avLst/>
              <a:gdLst/>
              <a:ahLst/>
              <a:cxnLst/>
              <a:rect l="l" t="t" r="r" b="b"/>
              <a:pathLst>
                <a:path w="33919" h="1421680">
                  <a:moveTo>
                    <a:pt x="0" y="0"/>
                  </a:moveTo>
                  <a:lnTo>
                    <a:pt x="33919" y="0"/>
                  </a:lnTo>
                  <a:lnTo>
                    <a:pt x="33919" y="1421680"/>
                  </a:lnTo>
                  <a:lnTo>
                    <a:pt x="0" y="1421680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3919" cy="1469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3651783" y="-24977"/>
            <a:ext cx="184480" cy="5583587"/>
            <a:chOff x="0" y="-47625"/>
            <a:chExt cx="48587" cy="1470574"/>
          </a:xfrm>
        </p:grpSpPr>
        <p:sp>
          <p:nvSpPr>
            <p:cNvPr id="28" name="Freeform 28"/>
            <p:cNvSpPr/>
            <p:nvPr/>
          </p:nvSpPr>
          <p:spPr>
            <a:xfrm>
              <a:off x="13639" y="-21997"/>
              <a:ext cx="34948" cy="1422949"/>
            </a:xfrm>
            <a:custGeom>
              <a:avLst/>
              <a:gdLst/>
              <a:ahLst/>
              <a:cxnLst/>
              <a:rect l="l" t="t" r="r" b="b"/>
              <a:pathLst>
                <a:path w="34948" h="1422949">
                  <a:moveTo>
                    <a:pt x="0" y="0"/>
                  </a:moveTo>
                  <a:lnTo>
                    <a:pt x="34948" y="0"/>
                  </a:lnTo>
                  <a:lnTo>
                    <a:pt x="34948" y="1422949"/>
                  </a:lnTo>
                  <a:lnTo>
                    <a:pt x="0" y="1422949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4948" cy="1470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497583" y="5027528"/>
            <a:ext cx="140978" cy="2005130"/>
            <a:chOff x="0" y="0"/>
            <a:chExt cx="37130" cy="52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130" cy="528100"/>
            </a:xfrm>
            <a:custGeom>
              <a:avLst/>
              <a:gdLst/>
              <a:ahLst/>
              <a:cxnLst/>
              <a:rect l="l" t="t" r="r" b="b"/>
              <a:pathLst>
                <a:path w="37130" h="528100">
                  <a:moveTo>
                    <a:pt x="0" y="0"/>
                  </a:moveTo>
                  <a:lnTo>
                    <a:pt x="37130" y="0"/>
                  </a:lnTo>
                  <a:lnTo>
                    <a:pt x="37130" y="528100"/>
                  </a:lnTo>
                  <a:lnTo>
                    <a:pt x="0" y="528100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7130" cy="57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2329168" y="3831416"/>
            <a:ext cx="113281" cy="2505506"/>
            <a:chOff x="0" y="0"/>
            <a:chExt cx="29835" cy="6598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9835" cy="659886"/>
            </a:xfrm>
            <a:custGeom>
              <a:avLst/>
              <a:gdLst/>
              <a:ahLst/>
              <a:cxnLst/>
              <a:rect l="l" t="t" r="r" b="b"/>
              <a:pathLst>
                <a:path w="29835" h="659886">
                  <a:moveTo>
                    <a:pt x="0" y="0"/>
                  </a:moveTo>
                  <a:lnTo>
                    <a:pt x="29835" y="0"/>
                  </a:lnTo>
                  <a:lnTo>
                    <a:pt x="29835" y="659886"/>
                  </a:lnTo>
                  <a:lnTo>
                    <a:pt x="0" y="659886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9835" cy="70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78101" y="5027528"/>
            <a:ext cx="154955" cy="2026524"/>
            <a:chOff x="0" y="0"/>
            <a:chExt cx="40811" cy="53373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811" cy="533735"/>
            </a:xfrm>
            <a:custGeom>
              <a:avLst/>
              <a:gdLst/>
              <a:ahLst/>
              <a:cxnLst/>
              <a:rect l="l" t="t" r="r" b="b"/>
              <a:pathLst>
                <a:path w="40811" h="533735">
                  <a:moveTo>
                    <a:pt x="0" y="0"/>
                  </a:moveTo>
                  <a:lnTo>
                    <a:pt x="40811" y="0"/>
                  </a:lnTo>
                  <a:lnTo>
                    <a:pt x="40811" y="533735"/>
                  </a:lnTo>
                  <a:lnTo>
                    <a:pt x="0" y="533735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40811" cy="581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2308331" y="5723265"/>
            <a:ext cx="154955" cy="2505506"/>
            <a:chOff x="0" y="0"/>
            <a:chExt cx="40811" cy="6598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811" cy="659886"/>
            </a:xfrm>
            <a:custGeom>
              <a:avLst/>
              <a:gdLst/>
              <a:ahLst/>
              <a:cxnLst/>
              <a:rect l="l" t="t" r="r" b="b"/>
              <a:pathLst>
                <a:path w="40811" h="659886">
                  <a:moveTo>
                    <a:pt x="0" y="0"/>
                  </a:moveTo>
                  <a:lnTo>
                    <a:pt x="40811" y="0"/>
                  </a:lnTo>
                  <a:lnTo>
                    <a:pt x="40811" y="659886"/>
                  </a:lnTo>
                  <a:lnTo>
                    <a:pt x="0" y="659886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40811" cy="70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8161CE7A-B317-A960-BDF5-90AACC3FB492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D0A61F93-9900-6E47-A235-205671615FAB}"/>
              </a:ext>
            </a:extLst>
          </p:cNvPr>
          <p:cNvSpPr/>
          <p:nvPr/>
        </p:nvSpPr>
        <p:spPr>
          <a:xfrm rot="2871165">
            <a:off x="1780120" y="7973584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DF00D74-053C-6E4D-4419-EA6155C72D9E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10">
            <a:extLst>
              <a:ext uri="{FF2B5EF4-FFF2-40B4-BE49-F238E27FC236}">
                <a16:creationId xmlns:a16="http://schemas.microsoft.com/office/drawing/2014/main" id="{DFC31469-6A75-84DE-69DD-6EA5E7AB0DFE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03EA315-14EB-377D-AA5C-36EDCF841F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DE1F0046-FCDD-96B9-03CF-A91E4FA1200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859375" y="-380582"/>
            <a:ext cx="593949" cy="11012405"/>
            <a:chOff x="0" y="0"/>
            <a:chExt cx="156431" cy="29003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431" cy="2900386"/>
            </a:xfrm>
            <a:custGeom>
              <a:avLst/>
              <a:gdLst/>
              <a:ahLst/>
              <a:cxnLst/>
              <a:rect l="l" t="t" r="r" b="b"/>
              <a:pathLst>
                <a:path w="156431" h="2900386">
                  <a:moveTo>
                    <a:pt x="0" y="0"/>
                  </a:moveTo>
                  <a:lnTo>
                    <a:pt x="156431" y="0"/>
                  </a:lnTo>
                  <a:lnTo>
                    <a:pt x="156431" y="2900386"/>
                  </a:lnTo>
                  <a:lnTo>
                    <a:pt x="0" y="2900386"/>
                  </a:lnTo>
                  <a:close/>
                </a:path>
              </a:pathLst>
            </a:custGeom>
            <a:solidFill>
              <a:srgbClr val="4F826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6431" cy="2948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10612" y="1991167"/>
            <a:ext cx="8442903" cy="599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000" spc="96" dirty="0">
                <a:solidFill>
                  <a:srgbClr val="040404"/>
                </a:solidFill>
                <a:latin typeface="Montserrat Bold"/>
              </a:rPr>
              <a:t>Non-drinker: More females appear to be non-drinkers than males.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000" spc="96" dirty="0">
                <a:solidFill>
                  <a:srgbClr val="040404"/>
                </a:solidFill>
                <a:latin typeface="Montserrat Bold"/>
              </a:rPr>
              <a:t>Low: The distribution of low consumers seems similar between genders, possibly with slightly more males.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000" spc="96" dirty="0">
                <a:solidFill>
                  <a:srgbClr val="040404"/>
                </a:solidFill>
                <a:latin typeface="Montserrat Bold"/>
              </a:rPr>
              <a:t>Medium: The box for males extends further to the right in the medium level, suggesting more males are medium-level drinkers than females.</a:t>
            </a: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000" spc="96" dirty="0">
                <a:solidFill>
                  <a:srgbClr val="040404"/>
                </a:solidFill>
                <a:latin typeface="Montserrat Bold"/>
              </a:rPr>
              <a:t>High: Similar to medium, the box for males in the high level extends further to the right, indicating more high-level drinkers among males.</a:t>
            </a:r>
          </a:p>
          <a:p>
            <a:pPr>
              <a:lnSpc>
                <a:spcPts val="4320"/>
              </a:lnSpc>
            </a:pPr>
            <a:endParaRPr lang="en-US" sz="2000" spc="96" dirty="0">
              <a:solidFill>
                <a:srgbClr val="040404"/>
              </a:solidFill>
              <a:latin typeface="Montserrat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726157" y="2087991"/>
            <a:ext cx="7228934" cy="5894432"/>
          </a:xfrm>
          <a:custGeom>
            <a:avLst/>
            <a:gdLst/>
            <a:ahLst/>
            <a:cxnLst/>
            <a:rect l="l" t="t" r="r" b="b"/>
            <a:pathLst>
              <a:path w="7228934" h="5894432">
                <a:moveTo>
                  <a:pt x="0" y="0"/>
                </a:moveTo>
                <a:lnTo>
                  <a:pt x="7228934" y="0"/>
                </a:lnTo>
                <a:lnTo>
                  <a:pt x="7228934" y="5894432"/>
                </a:lnTo>
                <a:lnTo>
                  <a:pt x="0" y="589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" b="-12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2871165">
            <a:off x="16563078" y="9036002"/>
            <a:ext cx="1037114" cy="1037114"/>
          </a:xfrm>
          <a:custGeom>
            <a:avLst/>
            <a:gdLst/>
            <a:ahLst/>
            <a:cxnLst/>
            <a:rect l="l" t="t" r="r" b="b"/>
            <a:pathLst>
              <a:path w="1037114" h="1037114">
                <a:moveTo>
                  <a:pt x="0" y="0"/>
                </a:moveTo>
                <a:lnTo>
                  <a:pt x="1037113" y="0"/>
                </a:lnTo>
                <a:lnTo>
                  <a:pt x="1037113" y="1037114"/>
                </a:lnTo>
                <a:lnTo>
                  <a:pt x="0" y="103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81400" y="447434"/>
            <a:ext cx="11991122" cy="1077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7499" dirty="0">
                <a:solidFill>
                  <a:srgbClr val="040404"/>
                </a:solidFill>
                <a:latin typeface="Garet ExtraBold"/>
              </a:rPr>
              <a:t>Alcohol Use By Gender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25783" y="9112138"/>
            <a:ext cx="311703" cy="81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  <a:spcBef>
                <a:spcPct val="0"/>
              </a:spcBef>
            </a:pPr>
            <a:r>
              <a:rPr lang="en-US" sz="4866" dirty="0">
                <a:solidFill>
                  <a:srgbClr val="040404"/>
                </a:solidFill>
                <a:latin typeface="Anton"/>
              </a:rPr>
              <a:t>8</a:t>
            </a: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AECF7B29-E7F2-C000-3B91-8F9F32167D93}"/>
              </a:ext>
            </a:extLst>
          </p:cNvPr>
          <p:cNvSpPr/>
          <p:nvPr/>
        </p:nvSpPr>
        <p:spPr>
          <a:xfrm rot="2700000">
            <a:off x="104906" y="7800728"/>
            <a:ext cx="1332444" cy="1332444"/>
          </a:xfrm>
          <a:custGeom>
            <a:avLst/>
            <a:gdLst/>
            <a:ahLst/>
            <a:cxnLst/>
            <a:rect l="l" t="t" r="r" b="b"/>
            <a:pathLst>
              <a:path w="1332444" h="1332444">
                <a:moveTo>
                  <a:pt x="0" y="0"/>
                </a:moveTo>
                <a:lnTo>
                  <a:pt x="1332444" y="0"/>
                </a:lnTo>
                <a:lnTo>
                  <a:pt x="1332444" y="1332443"/>
                </a:lnTo>
                <a:lnTo>
                  <a:pt x="0" y="133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88A896F3-ADC9-A23A-15A4-0C041D20E323}"/>
              </a:ext>
            </a:extLst>
          </p:cNvPr>
          <p:cNvSpPr/>
          <p:nvPr/>
        </p:nvSpPr>
        <p:spPr>
          <a:xfrm rot="2871165">
            <a:off x="1587571" y="7830012"/>
            <a:ext cx="503619" cy="503619"/>
          </a:xfrm>
          <a:custGeom>
            <a:avLst/>
            <a:gdLst/>
            <a:ahLst/>
            <a:cxnLst/>
            <a:rect l="l" t="t" r="r" b="b"/>
            <a:pathLst>
              <a:path w="503619" h="503619">
                <a:moveTo>
                  <a:pt x="0" y="0"/>
                </a:moveTo>
                <a:lnTo>
                  <a:pt x="503619" y="0"/>
                </a:lnTo>
                <a:lnTo>
                  <a:pt x="503619" y="503619"/>
                </a:lnTo>
                <a:lnTo>
                  <a:pt x="0" y="50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2F0524B2-D342-DF00-7EC9-411B275694B7}"/>
              </a:ext>
            </a:extLst>
          </p:cNvPr>
          <p:cNvSpPr/>
          <p:nvPr/>
        </p:nvSpPr>
        <p:spPr>
          <a:xfrm rot="2700000">
            <a:off x="1151587" y="8762913"/>
            <a:ext cx="1190046" cy="1190046"/>
          </a:xfrm>
          <a:custGeom>
            <a:avLst/>
            <a:gdLst/>
            <a:ahLst/>
            <a:cxnLst/>
            <a:rect l="l" t="t" r="r" b="b"/>
            <a:pathLst>
              <a:path w="1190046" h="1190046">
                <a:moveTo>
                  <a:pt x="0" y="0"/>
                </a:moveTo>
                <a:lnTo>
                  <a:pt x="1190047" y="0"/>
                </a:lnTo>
                <a:lnTo>
                  <a:pt x="1190047" y="1190047"/>
                </a:lnTo>
                <a:lnTo>
                  <a:pt x="0" y="119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3366DEDB-5121-B7C6-A2E1-829FFB95DAD0}"/>
              </a:ext>
            </a:extLst>
          </p:cNvPr>
          <p:cNvGrpSpPr/>
          <p:nvPr/>
        </p:nvGrpSpPr>
        <p:grpSpPr>
          <a:xfrm>
            <a:off x="112152" y="9453923"/>
            <a:ext cx="568616" cy="568616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55A352C-D8A6-6499-866F-2094BC431C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A37EFFE9-2587-089B-5F80-5B5E758CB3B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845</Words>
  <Application>Microsoft Office PowerPoint</Application>
  <PresentationFormat>Custom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Montserrat Semi-Bold</vt:lpstr>
      <vt:lpstr>Montserrat Bold</vt:lpstr>
      <vt:lpstr>Calibri</vt:lpstr>
      <vt:lpstr>Canva Sans Bold</vt:lpstr>
      <vt:lpstr>Glacial Indifference</vt:lpstr>
      <vt:lpstr>Garet ExtraBold</vt:lpstr>
      <vt:lpstr>Montserrat Semi-Bold Italics</vt:lpstr>
      <vt:lpstr>Garet Bold</vt:lpstr>
      <vt:lpstr>Garet Ultra-Bold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Grey Minimal Modern Company Profile Presentation</dc:title>
  <dc:creator>divya</dc:creator>
  <cp:lastModifiedBy>Kina Babubhai Gajipara</cp:lastModifiedBy>
  <cp:revision>13</cp:revision>
  <dcterms:created xsi:type="dcterms:W3CDTF">2006-08-16T00:00:00Z</dcterms:created>
  <dcterms:modified xsi:type="dcterms:W3CDTF">2024-04-12T04:18:14Z</dcterms:modified>
  <dc:identifier>DAGBxP2Cj_0</dc:identifier>
</cp:coreProperties>
</file>